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Source Code Pro"/>
      <p:regular r:id="rId13"/>
      <p:bold r:id="rId14"/>
      <p:italic r:id="rId15"/>
      <p:boldItalic r:id="rId16"/>
    </p:embeddedFont>
    <p:embeddedFont>
      <p:font typeface="Oswald"/>
      <p:regular r:id="rId17"/>
      <p:bold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SourceCodePro-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SourceCodePro-italic.fntdata"/><Relationship Id="rId14" Type="http://schemas.openxmlformats.org/officeDocument/2006/relationships/font" Target="fonts/SourceCodePro-bold.fntdata"/><Relationship Id="rId17" Type="http://schemas.openxmlformats.org/officeDocument/2006/relationships/font" Target="fonts/Oswald-regular.fntdata"/><Relationship Id="rId16" Type="http://schemas.openxmlformats.org/officeDocument/2006/relationships/font" Target="fonts/SourceCodePro-boldItalic.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Oswald-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89fb945006_0_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89fb94500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c6f80d1ff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c6f80d1f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c6f80d1f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c6f80d1f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MentorMeGh</a:t>
            </a:r>
            <a:endParaRPr/>
          </a:p>
        </p:txBody>
      </p:sp>
      <p:sp>
        <p:nvSpPr>
          <p:cNvPr id="63" name="Google Shape;63;p13"/>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Mobile App</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r>
              <a:rPr lang="en"/>
              <a:t> to Project</a:t>
            </a:r>
            <a:endParaRPr/>
          </a:p>
        </p:txBody>
      </p:sp>
      <p:sp>
        <p:nvSpPr>
          <p:cNvPr id="69" name="Google Shape;69;p1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2"/>
              </a:buClr>
              <a:buSzPts val="1100"/>
              <a:buNone/>
            </a:pPr>
            <a:r>
              <a:rPr lang="en"/>
              <a:t>I am a STEM </a:t>
            </a:r>
            <a:r>
              <a:rPr lang="en"/>
              <a:t>activist</a:t>
            </a:r>
            <a:r>
              <a:rPr lang="en"/>
              <a:t>, i </a:t>
            </a:r>
            <a:r>
              <a:rPr lang="en"/>
              <a:t>have</a:t>
            </a:r>
            <a:r>
              <a:rPr lang="en"/>
              <a:t> had </a:t>
            </a:r>
            <a:r>
              <a:rPr lang="en"/>
              <a:t>the</a:t>
            </a:r>
            <a:r>
              <a:rPr lang="en"/>
              <a:t> </a:t>
            </a:r>
            <a:r>
              <a:rPr lang="en"/>
              <a:t>opportunity</a:t>
            </a:r>
            <a:r>
              <a:rPr lang="en"/>
              <a:t> of </a:t>
            </a:r>
            <a:r>
              <a:rPr lang="en"/>
              <a:t>visiting</a:t>
            </a:r>
            <a:r>
              <a:rPr lang="en"/>
              <a:t> many </a:t>
            </a:r>
            <a:r>
              <a:rPr lang="en"/>
              <a:t>schools</a:t>
            </a:r>
            <a:r>
              <a:rPr lang="en"/>
              <a:t> and after talking to these young one, reaching out to them becomes difficult</a:t>
            </a:r>
            <a:r>
              <a:rPr lang="en"/>
              <a:t>. I asked myself, how then will i </a:t>
            </a:r>
            <a:r>
              <a:rPr lang="en"/>
              <a:t>track</a:t>
            </a:r>
            <a:r>
              <a:rPr lang="en"/>
              <a:t> the career progress of these young ones? How can i ensure they </a:t>
            </a:r>
            <a:r>
              <a:rPr lang="en"/>
              <a:t>have</a:t>
            </a:r>
            <a:r>
              <a:rPr lang="en"/>
              <a:t> the support they need to reach the goals they </a:t>
            </a:r>
            <a:r>
              <a:rPr lang="en"/>
              <a:t>have</a:t>
            </a:r>
            <a:r>
              <a:rPr lang="en"/>
              <a:t> set for </a:t>
            </a:r>
            <a:r>
              <a:rPr lang="en"/>
              <a:t>themselves</a:t>
            </a:r>
            <a:r>
              <a:rPr lang="en"/>
              <a:t> regardless of where they are.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Project</a:t>
            </a:r>
            <a:endParaRPr/>
          </a:p>
        </p:txBody>
      </p:sp>
      <p:sp>
        <p:nvSpPr>
          <p:cNvPr id="75" name="Google Shape;75;p15"/>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2"/>
              </a:buClr>
              <a:buSzPts val="1100"/>
              <a:buNone/>
            </a:pPr>
            <a:r>
              <a:rPr lang="en"/>
              <a:t>I’m passionate about building great products that make people’s lives easier. The heart of my portfolio is an innovative mobile application designed to bridge the gap between mentors and mentees in Ghana. This user-friendly platform will provide a seamless experience, allowing mentors to share their knowledge and mentees to access valuable guidance.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cxnSp>
        <p:nvCxnSpPr>
          <p:cNvPr id="80" name="Google Shape;80;p16"/>
          <p:cNvCxnSpPr/>
          <p:nvPr/>
        </p:nvCxnSpPr>
        <p:spPr>
          <a:xfrm>
            <a:off x="-6875" y="2900700"/>
            <a:ext cx="9150900" cy="0"/>
          </a:xfrm>
          <a:prstGeom prst="straightConnector1">
            <a:avLst/>
          </a:prstGeom>
          <a:noFill/>
          <a:ln cap="flat" cmpd="sng" w="19050">
            <a:solidFill>
              <a:schemeClr val="dk2"/>
            </a:solidFill>
            <a:prstDash val="solid"/>
            <a:round/>
            <a:headEnd len="sm" w="sm" type="none"/>
            <a:tailEnd len="sm" w="sm" type="none"/>
          </a:ln>
        </p:spPr>
      </p:cxnSp>
      <p:sp>
        <p:nvSpPr>
          <p:cNvPr id="81" name="Google Shape;81;p16"/>
          <p:cNvSpPr txBox="1"/>
          <p:nvPr>
            <p:ph type="title"/>
          </p:nvPr>
        </p:nvSpPr>
        <p:spPr>
          <a:xfrm>
            <a:off x="308275" y="2162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82" name="Google Shape;82;p16"/>
          <p:cNvSpPr/>
          <p:nvPr/>
        </p:nvSpPr>
        <p:spPr>
          <a:xfrm>
            <a:off x="421176" y="2235693"/>
            <a:ext cx="1329900" cy="1329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6"/>
          <p:cNvSpPr txBox="1"/>
          <p:nvPr/>
        </p:nvSpPr>
        <p:spPr>
          <a:xfrm>
            <a:off x="421225" y="2596750"/>
            <a:ext cx="13299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ource Code Pro"/>
                <a:ea typeface="Source Code Pro"/>
                <a:cs typeface="Source Code Pro"/>
                <a:sym typeface="Source Code Pro"/>
              </a:rPr>
              <a:t>Inspire</a:t>
            </a:r>
            <a:endParaRPr sz="1800">
              <a:solidFill>
                <a:schemeClr val="lt1"/>
              </a:solidFill>
              <a:latin typeface="Source Code Pro"/>
              <a:ea typeface="Source Code Pro"/>
              <a:cs typeface="Source Code Pro"/>
              <a:sym typeface="Source Code Pro"/>
            </a:endParaRPr>
          </a:p>
        </p:txBody>
      </p:sp>
      <p:sp>
        <p:nvSpPr>
          <p:cNvPr id="84" name="Google Shape;84;p16"/>
          <p:cNvSpPr/>
          <p:nvPr/>
        </p:nvSpPr>
        <p:spPr>
          <a:xfrm>
            <a:off x="2252997" y="1423290"/>
            <a:ext cx="2954700" cy="2954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6"/>
          <p:cNvSpPr txBox="1"/>
          <p:nvPr/>
        </p:nvSpPr>
        <p:spPr>
          <a:xfrm>
            <a:off x="2253125" y="2596750"/>
            <a:ext cx="29547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Source Code Pro"/>
                <a:ea typeface="Source Code Pro"/>
                <a:cs typeface="Source Code Pro"/>
                <a:sym typeface="Source Code Pro"/>
              </a:rPr>
              <a:t>Unlock Potential</a:t>
            </a:r>
            <a:endParaRPr sz="3000">
              <a:solidFill>
                <a:schemeClr val="lt1"/>
              </a:solidFill>
              <a:latin typeface="Source Code Pro"/>
              <a:ea typeface="Source Code Pro"/>
              <a:cs typeface="Source Code Pro"/>
              <a:sym typeface="Source Code Pro"/>
            </a:endParaRPr>
          </a:p>
        </p:txBody>
      </p:sp>
      <p:sp>
        <p:nvSpPr>
          <p:cNvPr id="86" name="Google Shape;86;p16"/>
          <p:cNvSpPr/>
          <p:nvPr/>
        </p:nvSpPr>
        <p:spPr>
          <a:xfrm>
            <a:off x="5709626" y="2147440"/>
            <a:ext cx="1506600" cy="1506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txBox="1"/>
          <p:nvPr/>
        </p:nvSpPr>
        <p:spPr>
          <a:xfrm>
            <a:off x="5709825" y="2596750"/>
            <a:ext cx="15066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ource Code Pro"/>
                <a:ea typeface="Source Code Pro"/>
                <a:cs typeface="Source Code Pro"/>
                <a:sym typeface="Source Code Pro"/>
              </a:rPr>
              <a:t>Network</a:t>
            </a:r>
            <a:endParaRPr sz="1800">
              <a:solidFill>
                <a:schemeClr val="lt1"/>
              </a:solidFill>
              <a:latin typeface="Source Code Pro"/>
              <a:ea typeface="Source Code Pro"/>
              <a:cs typeface="Source Code Pro"/>
              <a:sym typeface="Source Code Pro"/>
            </a:endParaRPr>
          </a:p>
        </p:txBody>
      </p:sp>
      <p:sp>
        <p:nvSpPr>
          <p:cNvPr id="88" name="Google Shape;88;p16"/>
          <p:cNvSpPr/>
          <p:nvPr/>
        </p:nvSpPr>
        <p:spPr>
          <a:xfrm>
            <a:off x="7718079" y="2394636"/>
            <a:ext cx="1012500" cy="1012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6"/>
          <p:cNvSpPr txBox="1"/>
          <p:nvPr/>
        </p:nvSpPr>
        <p:spPr>
          <a:xfrm>
            <a:off x="7718425" y="2596750"/>
            <a:ext cx="10125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Source Code Pro"/>
                <a:ea typeface="Source Code Pro"/>
                <a:cs typeface="Source Code Pro"/>
                <a:sym typeface="Source Code Pro"/>
              </a:rPr>
              <a:t>Elevate</a:t>
            </a:r>
            <a:endParaRPr sz="1500">
              <a:solidFill>
                <a:schemeClr val="lt1"/>
              </a:solidFill>
              <a:latin typeface="Source Code Pro"/>
              <a:ea typeface="Source Code Pro"/>
              <a:cs typeface="Source Code Pro"/>
              <a:sym typeface="Source Code Pr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Sample Picture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MentorMe</a:t>
            </a:r>
            <a:endParaRPr/>
          </a:p>
        </p:txBody>
      </p:sp>
      <p:sp>
        <p:nvSpPr>
          <p:cNvPr id="100" name="Google Shape;100;p18"/>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a:t>
            </a:r>
            <a:r>
              <a:rPr lang="en"/>
              <a:t>t will create a global network of mentors and mentees, transcending geographical boundaries. It will empower individuals to achieve their dreams, unlock their potential, and contribute to a more knowledgeable, skilled, and collaborative society.</a:t>
            </a:r>
            <a:endParaRPr/>
          </a:p>
        </p:txBody>
      </p:sp>
      <p:pic>
        <p:nvPicPr>
          <p:cNvPr descr="Open Chromebook laptop computer" id="101" name="Google Shape;101;p18"/>
          <p:cNvPicPr preferRelativeResize="0"/>
          <p:nvPr/>
        </p:nvPicPr>
        <p:blipFill>
          <a:blip r:embed="rId3">
            <a:alphaModFix/>
          </a:blip>
          <a:stretch>
            <a:fillRect/>
          </a:stretch>
        </p:blipFill>
        <p:spPr>
          <a:xfrm>
            <a:off x="3452975" y="697325"/>
            <a:ext cx="5591976" cy="3316000"/>
          </a:xfrm>
          <a:prstGeom prst="rect">
            <a:avLst/>
          </a:prstGeom>
          <a:noFill/>
          <a:ln>
            <a:noFill/>
          </a:ln>
        </p:spPr>
      </p:pic>
      <p:pic>
        <p:nvPicPr>
          <p:cNvPr descr="Sample wireframe for desktop application" id="102" name="Google Shape;102;p18"/>
          <p:cNvPicPr preferRelativeResize="0"/>
          <p:nvPr/>
        </p:nvPicPr>
        <p:blipFill rotWithShape="1">
          <a:blip r:embed="rId4">
            <a:alphaModFix/>
          </a:blip>
          <a:srcRect b="24800" l="0" r="0" t="0"/>
          <a:stretch/>
        </p:blipFill>
        <p:spPr>
          <a:xfrm>
            <a:off x="4131700" y="978250"/>
            <a:ext cx="4142049" cy="2335949"/>
          </a:xfrm>
          <a:prstGeom prst="rect">
            <a:avLst/>
          </a:prstGeom>
          <a:noFill/>
          <a:ln>
            <a:noFill/>
          </a:ln>
        </p:spPr>
      </p:pic>
      <p:pic>
        <p:nvPicPr>
          <p:cNvPr descr="Portrait-oriented black smaptphone" id="103" name="Google Shape;103;p18"/>
          <p:cNvPicPr preferRelativeResize="0"/>
          <p:nvPr/>
        </p:nvPicPr>
        <p:blipFill>
          <a:blip r:embed="rId5">
            <a:alphaModFix/>
          </a:blip>
          <a:stretch>
            <a:fillRect/>
          </a:stretch>
        </p:blipFill>
        <p:spPr>
          <a:xfrm>
            <a:off x="7188601" y="1585375"/>
            <a:ext cx="1675825" cy="3291298"/>
          </a:xfrm>
          <a:prstGeom prst="rect">
            <a:avLst/>
          </a:prstGeom>
          <a:noFill/>
          <a:ln>
            <a:noFill/>
          </a:ln>
        </p:spPr>
      </p:pic>
      <p:pic>
        <p:nvPicPr>
          <p:cNvPr descr="Sample wireframe for mobile application" id="104" name="Google Shape;104;p18"/>
          <p:cNvPicPr preferRelativeResize="0"/>
          <p:nvPr/>
        </p:nvPicPr>
        <p:blipFill>
          <a:blip r:embed="rId6">
            <a:alphaModFix/>
          </a:blip>
          <a:stretch>
            <a:fillRect/>
          </a:stretch>
        </p:blipFill>
        <p:spPr>
          <a:xfrm>
            <a:off x="7269175" y="1858795"/>
            <a:ext cx="1514675" cy="269275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Contact</a:t>
            </a:r>
            <a:endParaRPr/>
          </a:p>
        </p:txBody>
      </p:sp>
      <p:sp>
        <p:nvSpPr>
          <p:cNvPr id="110" name="Google Shape;110;p19"/>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Your Name</a:t>
            </a:r>
            <a:endParaRPr b="1" sz="1400"/>
          </a:p>
          <a:p>
            <a:pPr indent="0" lvl="0" marL="0" rtl="0" algn="l">
              <a:spcBef>
                <a:spcPts val="0"/>
              </a:spcBef>
              <a:spcAft>
                <a:spcPts val="0"/>
              </a:spcAft>
              <a:buNone/>
            </a:pPr>
            <a:r>
              <a:rPr lang="en" sz="1400"/>
              <a:t>acheapomaa.abigail.opoku</a:t>
            </a:r>
            <a:r>
              <a:rPr lang="en" sz="1400"/>
              <a:t>@gmail.com</a:t>
            </a:r>
            <a:endParaRPr sz="1400"/>
          </a:p>
          <a:p>
            <a:pPr indent="0" lvl="0" marL="0" rtl="0" algn="l">
              <a:spcBef>
                <a:spcPts val="0"/>
              </a:spcBef>
              <a:spcAft>
                <a:spcPts val="0"/>
              </a:spcAft>
              <a:buNone/>
            </a:pPr>
            <a:r>
              <a:t/>
            </a:r>
            <a:endParaRPr sz="1400"/>
          </a:p>
        </p:txBody>
      </p:sp>
      <p:pic>
        <p:nvPicPr>
          <p:cNvPr descr="Upward shot of Golden Gate Bridge against blue sky" id="111" name="Google Shape;111;p19"/>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